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3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995" userDrawn="1">
          <p15:clr>
            <a:srgbClr val="A4A3A4"/>
          </p15:clr>
        </p15:guide>
        <p15:guide id="4" pos="327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ИК" initials="Р" lastIdx="2" clrIdx="0">
    <p:extLst>
      <p:ext uri="{19B8F6BF-5375-455C-9EA6-DF929625EA0E}">
        <p15:presenceInfo xmlns:p15="http://schemas.microsoft.com/office/powerpoint/2012/main" userId="РИК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9"/>
    <a:srgbClr val="395824"/>
    <a:srgbClr val="3F6127"/>
    <a:srgbClr val="3E6127"/>
    <a:srgbClr val="3E6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7" autoAdjust="0"/>
    <p:restoredTop sz="89455" autoAdjust="0"/>
  </p:normalViewPr>
  <p:slideViewPr>
    <p:cSldViewPr snapToGrid="0" showGuides="1">
      <p:cViewPr varScale="1">
        <p:scale>
          <a:sx n="66" d="100"/>
          <a:sy n="66" d="100"/>
        </p:scale>
        <p:origin x="1044" y="72"/>
      </p:cViewPr>
      <p:guideLst>
        <p:guide orient="horz" pos="2228"/>
        <p:guide pos="3840"/>
        <p:guide pos="5995"/>
        <p:guide pos="32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2;%20&#1076;&#1086;&#1082;&#1083;&#1072;&#1076;&#1091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2;%20&#1076;&#1086;&#1082;&#1083;&#1072;&#1076;&#1091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2;%20&#1076;&#1086;&#1082;&#1083;&#1072;&#1076;&#1091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2;%20&#1076;&#1086;&#1082;&#1083;&#1072;&#1076;&#1091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2;%20&#1076;&#1086;&#1082;&#1083;&#1072;&#1076;&#1091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2;%20&#1076;&#1086;&#1082;&#1083;&#1072;&#1076;&#1091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2;%20&#1076;&#1086;&#1082;&#1083;&#1072;&#1076;&#1091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Лист4!$A$1:$A$6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Лист4!$B$1:$B$6</c:f>
              <c:numCache>
                <c:formatCode>General</c:formatCode>
                <c:ptCount val="6"/>
                <c:pt idx="0">
                  <c:v>11176</c:v>
                </c:pt>
                <c:pt idx="1">
                  <c:v>11297</c:v>
                </c:pt>
                <c:pt idx="2">
                  <c:v>11686</c:v>
                </c:pt>
                <c:pt idx="3">
                  <c:v>11684</c:v>
                </c:pt>
                <c:pt idx="4">
                  <c:v>11735</c:v>
                </c:pt>
                <c:pt idx="5">
                  <c:v>11738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07-4986-84C3-498CD362213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42300111"/>
        <c:axId val="842302607"/>
      </c:barChart>
      <c:catAx>
        <c:axId val="842300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2302607"/>
        <c:crosses val="autoZero"/>
        <c:auto val="1"/>
        <c:lblAlgn val="ctr"/>
        <c:lblOffset val="100"/>
        <c:noMultiLvlLbl val="0"/>
      </c:catAx>
      <c:valAx>
        <c:axId val="842302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2300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/>
              <a:t>Всего</a:t>
            </a:r>
            <a:r>
              <a:rPr lang="ru-RU" sz="2400" b="1" baseline="0" dirty="0" smtClean="0"/>
              <a:t> 11738 человек</a:t>
            </a:r>
            <a:endParaRPr lang="ru-RU" sz="2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C0-42A6-B8F0-6AA6425151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C0-42A6-B8F0-6AA6425151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C0-42A6-B8F0-6AA6425151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C0-42A6-B8F0-6AA6425151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5C0-42A6-B8F0-6AA6425151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Лист2!$A$1:$A$5</c:f>
              <c:strCache>
                <c:ptCount val="5"/>
                <c:pt idx="0">
                  <c:v>Русские</c:v>
                </c:pt>
                <c:pt idx="1">
                  <c:v>Татары</c:v>
                </c:pt>
                <c:pt idx="2">
                  <c:v>Мордва</c:v>
                </c:pt>
                <c:pt idx="3">
                  <c:v>Чуваши</c:v>
                </c:pt>
                <c:pt idx="4">
                  <c:v>прочие</c:v>
                </c:pt>
              </c:strCache>
            </c:strRef>
          </c:cat>
          <c:val>
            <c:numRef>
              <c:f>Лист2!$B$1:$B$5</c:f>
              <c:numCache>
                <c:formatCode>General</c:formatCode>
                <c:ptCount val="5"/>
                <c:pt idx="0">
                  <c:v>6876</c:v>
                </c:pt>
                <c:pt idx="1">
                  <c:v>3582</c:v>
                </c:pt>
                <c:pt idx="2">
                  <c:v>738</c:v>
                </c:pt>
                <c:pt idx="3">
                  <c:v>356</c:v>
                </c:pt>
                <c:pt idx="4">
                  <c:v>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C0-42A6-B8F0-6AA642515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Лист3!$B$1:$F$1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Лист3!$B$2:$F$2</c:f>
              <c:numCache>
                <c:formatCode>General</c:formatCode>
                <c:ptCount val="5"/>
                <c:pt idx="0">
                  <c:v>149</c:v>
                </c:pt>
                <c:pt idx="1">
                  <c:v>117</c:v>
                </c:pt>
                <c:pt idx="2">
                  <c:v>126</c:v>
                </c:pt>
                <c:pt idx="3">
                  <c:v>72</c:v>
                </c:pt>
                <c:pt idx="4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1-4732-98BC-0A451A5C61E6}"/>
            </c:ext>
          </c:extLst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Лист3!$B$1:$F$1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Лист3!$B$3:$F$3</c:f>
              <c:numCache>
                <c:formatCode>General</c:formatCode>
                <c:ptCount val="5"/>
                <c:pt idx="0">
                  <c:v>98</c:v>
                </c:pt>
                <c:pt idx="1">
                  <c:v>99</c:v>
                </c:pt>
                <c:pt idx="2">
                  <c:v>104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E1-4732-98BC-0A451A5C61E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81308559"/>
        <c:axId val="781316047"/>
      </c:barChart>
      <c:catAx>
        <c:axId val="78130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1316047"/>
        <c:crosses val="autoZero"/>
        <c:auto val="1"/>
        <c:lblAlgn val="ctr"/>
        <c:lblOffset val="100"/>
        <c:noMultiLvlLbl val="0"/>
      </c:catAx>
      <c:valAx>
        <c:axId val="781316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1308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65594925634296E-2"/>
          <c:y val="0.82928186060075804"/>
          <c:w val="0.83702121609798763"/>
          <c:h val="0.14294036162146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Лист1!$A$1:$A$6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Лист1!$B$1:$B$6</c:f>
              <c:numCache>
                <c:formatCode>General</c:formatCode>
                <c:ptCount val="6"/>
                <c:pt idx="0">
                  <c:v>70</c:v>
                </c:pt>
                <c:pt idx="1">
                  <c:v>95</c:v>
                </c:pt>
                <c:pt idx="2">
                  <c:v>93</c:v>
                </c:pt>
                <c:pt idx="3">
                  <c:v>69</c:v>
                </c:pt>
                <c:pt idx="4">
                  <c:v>28</c:v>
                </c:pt>
                <c:pt idx="5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3F-4AE7-A54D-9F7CCA5F401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774544015"/>
        <c:axId val="774549007"/>
      </c:barChart>
      <c:catAx>
        <c:axId val="774544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4549007"/>
        <c:crosses val="autoZero"/>
        <c:auto val="1"/>
        <c:lblAlgn val="ctr"/>
        <c:lblOffset val="100"/>
        <c:noMultiLvlLbl val="0"/>
      </c:catAx>
      <c:valAx>
        <c:axId val="774549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4544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Лист5!$A$1:$A$6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Лист5!$B$1:$B$6</c:f>
              <c:numCache>
                <c:formatCode>General</c:formatCode>
                <c:ptCount val="6"/>
                <c:pt idx="0">
                  <c:v>12220</c:v>
                </c:pt>
                <c:pt idx="1">
                  <c:v>14082</c:v>
                </c:pt>
                <c:pt idx="2">
                  <c:v>15917</c:v>
                </c:pt>
                <c:pt idx="3">
                  <c:v>15946</c:v>
                </c:pt>
                <c:pt idx="4">
                  <c:v>16661</c:v>
                </c:pt>
                <c:pt idx="5">
                  <c:v>18344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A4-463E-902A-B970DE0C1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01731503"/>
        <c:axId val="601728591"/>
      </c:barChart>
      <c:catAx>
        <c:axId val="601731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728591"/>
        <c:crosses val="autoZero"/>
        <c:auto val="1"/>
        <c:lblAlgn val="ctr"/>
        <c:lblOffset val="100"/>
        <c:noMultiLvlLbl val="0"/>
      </c:catAx>
      <c:valAx>
        <c:axId val="601728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73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Лист1!$A$1:$A$6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Лист1!$B$1:$B$6</c:f>
              <c:numCache>
                <c:formatCode>General</c:formatCode>
                <c:ptCount val="6"/>
                <c:pt idx="0">
                  <c:v>5660</c:v>
                </c:pt>
                <c:pt idx="1">
                  <c:v>6140</c:v>
                </c:pt>
                <c:pt idx="2">
                  <c:v>5575</c:v>
                </c:pt>
                <c:pt idx="3">
                  <c:v>5135</c:v>
                </c:pt>
                <c:pt idx="4">
                  <c:v>4934</c:v>
                </c:pt>
                <c:pt idx="5">
                  <c:v>3176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B-4F22-9310-7E0E5788105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774544015"/>
        <c:axId val="774549007"/>
      </c:barChart>
      <c:catAx>
        <c:axId val="774544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4549007"/>
        <c:crosses val="autoZero"/>
        <c:auto val="1"/>
        <c:lblAlgn val="ctr"/>
        <c:lblOffset val="100"/>
        <c:noMultiLvlLbl val="0"/>
      </c:catAx>
      <c:valAx>
        <c:axId val="774549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4544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дойные коровы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Лист3!$B$1:$F$1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Лист3!$B$2:$F$2</c:f>
              <c:numCache>
                <c:formatCode>General</c:formatCode>
                <c:ptCount val="5"/>
                <c:pt idx="0">
                  <c:v>54</c:v>
                </c:pt>
                <c:pt idx="1">
                  <c:v>46</c:v>
                </c:pt>
                <c:pt idx="2">
                  <c:v>43</c:v>
                </c:pt>
                <c:pt idx="3">
                  <c:v>44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59-4E70-9B82-6474C1F4A3EC}"/>
            </c:ext>
          </c:extLst>
        </c:ser>
        <c:ser>
          <c:idx val="1"/>
          <c:order val="1"/>
          <c:tx>
            <c:strRef>
              <c:f>Лист3!$A$3</c:f>
              <c:strCache>
                <c:ptCount val="1"/>
                <c:pt idx="0">
                  <c:v>козоматки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Лист3!$B$1:$F$1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Лист3!$B$3:$F$3</c:f>
              <c:numCache>
                <c:formatCode>General</c:formatCode>
                <c:ptCount val="5"/>
                <c:pt idx="0">
                  <c:v>27</c:v>
                </c:pt>
                <c:pt idx="1">
                  <c:v>52</c:v>
                </c:pt>
                <c:pt idx="2">
                  <c:v>69</c:v>
                </c:pt>
                <c:pt idx="3">
                  <c:v>65</c:v>
                </c:pt>
                <c:pt idx="4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59-4E70-9B82-6474C1F4A3E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81308559"/>
        <c:axId val="781316047"/>
      </c:barChart>
      <c:catAx>
        <c:axId val="78130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1316047"/>
        <c:crosses val="autoZero"/>
        <c:auto val="1"/>
        <c:lblAlgn val="ctr"/>
        <c:lblOffset val="100"/>
        <c:noMultiLvlLbl val="0"/>
      </c:catAx>
      <c:valAx>
        <c:axId val="781316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1308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65594925634296E-2"/>
          <c:y val="0.82928186060075804"/>
          <c:w val="0.83702121609798763"/>
          <c:h val="0.14294036162146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1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C2C9E-DD3D-4CE9-A48B-5357513B9BE9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E4707-EB5B-4A38-A358-52892627F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9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13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80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290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35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1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67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456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91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335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734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25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564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59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209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91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566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176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02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385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968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949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890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46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788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0033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530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0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01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11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8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17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652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5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Важно! Переходы между слайдами не анимировать. Шрифт текста оставьте </a:t>
            </a:r>
            <a:r>
              <a:rPr lang="en-US" sz="1200" b="1" dirty="0" smtClean="0">
                <a:solidFill>
                  <a:srgbClr val="FF0000"/>
                </a:solidFill>
              </a:rPr>
              <a:t>Tahoma</a:t>
            </a:r>
            <a:r>
              <a:rPr lang="ru-RU" sz="1200" b="1" baseline="0" dirty="0" smtClean="0">
                <a:solidFill>
                  <a:srgbClr val="FF0000"/>
                </a:solidFill>
              </a:rPr>
              <a:t>, так как он более читабелен.</a:t>
            </a:r>
            <a:endParaRPr lang="ru-RU" sz="1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E4707-EB5B-4A38-A358-52892627F33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1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A4347-811E-45F4-8920-6CB3AFA31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5F0A60-25F4-44BA-A016-A695E118E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208C4-8CC5-460F-9F2C-057B1BD51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33A9-A4E7-4F41-88FA-6A3E88ED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6D74D7-F895-46F0-86E0-DA769ADC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35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F0AAE-C321-4E53-8C50-01FB8F0C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F8AAD-996D-4A86-B859-1AA3FB2EA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3453D-205C-4037-8A83-29FCC1706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A15E1-5ECE-457C-9530-72423478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FC4E08-8A5D-47D4-89AC-69771B66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8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690B3B-C0C2-4C83-98F3-1CE8129C2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029EDC-B5B7-42C1-9F4C-22CA21246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3AD9E9-E360-4645-BD44-4C6E89A1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F2F4E5-4329-440E-A153-32B9DD3A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6A7D4-5890-4A9F-9FD7-0EC147DA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0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05C3-6C5A-4ADB-910F-591F2B47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944BB-8744-437E-8921-B74772BD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DEAE2-17BF-4897-A669-AEB4D1EF1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E388F-CD57-478A-8AED-70FDF9772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54824-1056-4CAD-8FEB-B8843256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8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9FFBC-9230-4F11-A350-CBD7820A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FF3BA1-C2C6-4E0A-86D7-3B1778FDC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0C676-E70A-4219-852F-4660ECCA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63480-21F3-4139-B297-B73A89CC7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CD1235-8EEE-4096-92E5-6A8E8EF0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63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BA9A6-CCA1-4135-9879-703F7158C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01D32A-0EF9-41C0-93D3-B45A20646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2CCEA9-0450-43E3-A0AD-4FF9722CA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957D0C-6952-49AC-B581-EC769689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3C2C8-8F4F-465C-B23E-B6FD6A379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C9BAB0-A62B-476A-A763-0CBA3F40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1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D9159-A7C7-43C7-9EBD-B883709BB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C60BF1-D87D-4A5A-A047-734DBCE91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12B286-EAD5-4EE5-8621-3335ED76F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B52BF-B0BE-48B1-9111-C0898D27D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87A670-DF19-4D67-8DBB-EE00F3B8F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BCF59E3-A6C8-47C9-871B-758EE9843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5DDD2D-14D6-4F02-A951-FC58B14E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315DE4-F75A-438F-9AEF-DB8075F3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0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F6F00-569B-4486-9C52-D46A820C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2F79ED-D0B6-4E86-8363-A90CE382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36194D-763C-4C67-869B-E97CC06F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976F25-2B01-4026-BB9D-C6C09C06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3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12B22D-B512-4358-B115-D14AC4F9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1ACB1-64BE-422A-B32E-3B122135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E3D2CD-571E-4BE1-951A-CEBF8893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61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2BD42-9D1B-418C-AED6-304D451C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C442BE-27D7-4D09-9A34-89561790D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0A8AB0-820D-47BD-8924-EA2552FAB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8E867B-0349-4837-9D18-1D75C888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D31818-6375-4EEF-AD01-BFC138DB8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9A9459-007A-4979-B43F-5E62ED92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1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7C68F-EF1B-4406-9C6E-7916571D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1835AF3-6AB6-4DFC-A350-5B8C017C4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1456FB-6411-4F79-BEC4-165B252AE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FF30FB-BED4-403B-BEBE-652ED5C3C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DE0FFC-7736-434B-9A9A-E7DD37A6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6C1C-9E47-4BEB-8261-74B563C73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6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17C98-2A05-4AB4-8505-B9D0C694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AC5A08-8D21-481F-95D5-A15F78369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840F86-E070-453B-BD98-386658D40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A4479-48A0-4058-AA46-881FFB336C85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7DEDF5-8AC2-4E35-A4CF-5BCFFBED9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B51C5-FFD6-4557-BD6C-BD626E139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DB110-3474-4311-BB38-438C081BA5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3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5" name="Picture 4" descr="C:\Users\1\Desktop\герб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836187" y="3420538"/>
            <a:ext cx="4519626" cy="343746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53029" y="919161"/>
            <a:ext cx="96810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ДОКЛАД</a:t>
            </a:r>
            <a:endParaRPr lang="ru-RU" sz="2800" dirty="0"/>
          </a:p>
          <a:p>
            <a:pPr algn="ctr"/>
            <a:r>
              <a:rPr lang="ru-RU" sz="2800" b="1" dirty="0"/>
              <a:t>о предварительных итогах социально – экономического развития Алексеевского городского поселения</a:t>
            </a:r>
            <a:endParaRPr lang="ru-RU" sz="2800" dirty="0"/>
          </a:p>
          <a:p>
            <a:pPr algn="ctr"/>
            <a:r>
              <a:rPr lang="ru-RU" sz="2800" b="1" dirty="0"/>
              <a:t> за 10 месяцев </a:t>
            </a:r>
            <a:r>
              <a:rPr lang="ru-RU" sz="2800" b="1" dirty="0" smtClean="0"/>
              <a:t>2019 </a:t>
            </a:r>
            <a:r>
              <a:rPr lang="ru-RU" sz="2800" b="1" dirty="0"/>
              <a:t>года</a:t>
            </a:r>
          </a:p>
          <a:p>
            <a:pPr algn="ctr"/>
            <a:r>
              <a:rPr lang="ru-RU" sz="2800" b="1" dirty="0"/>
              <a:t>и прогнозе на </a:t>
            </a:r>
            <a:r>
              <a:rPr lang="ru-RU" sz="2800" b="1" dirty="0" smtClean="0"/>
              <a:t>2020 </a:t>
            </a:r>
            <a:r>
              <a:rPr lang="ru-RU" sz="2800" b="1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9280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3" name="object 2"/>
          <p:cNvSpPr/>
          <p:nvPr/>
        </p:nvSpPr>
        <p:spPr>
          <a:xfrm>
            <a:off x="478536" y="919163"/>
            <a:ext cx="11306556" cy="5771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9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2" name="Прямоугольник 1"/>
          <p:cNvSpPr/>
          <p:nvPr/>
        </p:nvSpPr>
        <p:spPr>
          <a:xfrm>
            <a:off x="4483429" y="919163"/>
            <a:ext cx="3225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по Вводу жилья</a:t>
            </a:r>
            <a:endParaRPr lang="ru-RU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838959"/>
              </p:ext>
            </p:extLst>
          </p:nvPr>
        </p:nvGraphicFramePr>
        <p:xfrm>
          <a:off x="1233714" y="1996381"/>
          <a:ext cx="9710057" cy="4694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648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3" name="Прямоугольник 2"/>
          <p:cNvSpPr/>
          <p:nvPr/>
        </p:nvSpPr>
        <p:spPr>
          <a:xfrm>
            <a:off x="3047999" y="919163"/>
            <a:ext cx="6328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800" b="1" dirty="0"/>
              <a:t>Численност</a:t>
            </a:r>
            <a:r>
              <a:rPr lang="ru-RU" sz="2800" b="1" dirty="0"/>
              <a:t>ь населения</a:t>
            </a:r>
            <a:br>
              <a:rPr lang="ru-RU" sz="2800" b="1" dirty="0"/>
            </a:br>
            <a:r>
              <a:rPr lang="ru-RU" sz="2800" b="1" dirty="0"/>
              <a:t>Алексеевского городского поселения</a:t>
            </a:r>
            <a:endParaRPr lang="ru-RU" sz="2800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192233"/>
              </p:ext>
            </p:extLst>
          </p:nvPr>
        </p:nvGraphicFramePr>
        <p:xfrm>
          <a:off x="1088571" y="2057399"/>
          <a:ext cx="10769600" cy="4561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0061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2" name="Прямоугольник 1"/>
          <p:cNvSpPr/>
          <p:nvPr/>
        </p:nvSpPr>
        <p:spPr>
          <a:xfrm>
            <a:off x="4281715" y="919163"/>
            <a:ext cx="3503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дойных коров и коз</a:t>
            </a: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126284"/>
              </p:ext>
            </p:extLst>
          </p:nvPr>
        </p:nvGraphicFramePr>
        <p:xfrm>
          <a:off x="1146629" y="2057400"/>
          <a:ext cx="10087428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13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3" name="Picture 2" descr="D:\IMG_6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0"/>
            <a:ext cx="12192000" cy="6858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4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3" name="Picture 2" descr="D:\IMG_6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19"/>
            <a:ext cx="12192000" cy="6858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87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3" name="Picture 2" descr="D:\DSC_7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12308115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29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3" name="Picture 2" descr="D:\DSC_5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71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9163"/>
            <a:ext cx="5631542" cy="5938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43" y="919162"/>
            <a:ext cx="6560457" cy="59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6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2" name="Прямоугольник 1"/>
          <p:cNvSpPr/>
          <p:nvPr/>
        </p:nvSpPr>
        <p:spPr>
          <a:xfrm>
            <a:off x="2786743" y="1132115"/>
            <a:ext cx="63572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/>
              <a:t>Структура национальностей населения</a:t>
            </a:r>
            <a:br>
              <a:rPr lang="ru-RU" sz="3200" b="1" i="1" u="sng" dirty="0"/>
            </a:br>
            <a:endParaRPr lang="ru-RU" sz="3200" b="1" i="1" u="sng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470050"/>
              </p:ext>
            </p:extLst>
          </p:nvPr>
        </p:nvGraphicFramePr>
        <p:xfrm>
          <a:off x="928913" y="2057399"/>
          <a:ext cx="10624457" cy="4474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6845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6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2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2" name="Прямоугольник 1"/>
          <p:cNvSpPr/>
          <p:nvPr/>
        </p:nvSpPr>
        <p:spPr>
          <a:xfrm>
            <a:off x="1828800" y="919163"/>
            <a:ext cx="8447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на </a:t>
            </a:r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486633"/>
            <a:ext cx="12192000" cy="5461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поддерживать деятельность детских и   молодежных общественных объединений, привлекать  молодежь к решению социальных, экономических и общественных задач на местном уровне;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обеспечить реализацию мероприятий, приуроченных к75-летию Победы в Вов.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совместно с территориальными общественными самоуправлениями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п.г.т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Алексеевское продолжать дальнейшую работу по вовлечению жителей поселка в работы по благоустройству поселка, охране общественного порядка и проведению различных мероприятий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привлечение  население к массовому занятию спортом путем пропаганды  здорового образа жизни и строительства новых спортивных объектов и обеспечения наполняемости существующих.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продолжить реализацию мероприятий по благоустройству территории береговой зоны р. Кама и озеленению поселка;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провести реконструкцию территории Соборной площади и  мест массового пребывания людей;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ввод в эксплуатацию очистных сооружений: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провести реконструкцию территории  православного   кладбища;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-по республиканской  программе «Наш двор»  провести благоустройство придомовых территорий МКД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продолжать работы по капитальному ремонту объектов жилищно-коммунального комплекса и  строительству ипотечного жилья.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6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3" name="Прямоугольник 2"/>
          <p:cNvSpPr/>
          <p:nvPr/>
        </p:nvSpPr>
        <p:spPr>
          <a:xfrm>
            <a:off x="3889829" y="1088571"/>
            <a:ext cx="4220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/>
              <a:t>Рождаемость и смертность населения</a:t>
            </a:r>
            <a:endParaRPr lang="ru-RU" sz="3200" u="sng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270849"/>
              </p:ext>
            </p:extLst>
          </p:nvPr>
        </p:nvGraphicFramePr>
        <p:xfrm>
          <a:off x="1480457" y="2057400"/>
          <a:ext cx="9608457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664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2" name="Прямоугольник 1"/>
          <p:cNvSpPr/>
          <p:nvPr/>
        </p:nvSpPr>
        <p:spPr>
          <a:xfrm>
            <a:off x="3846287" y="1161143"/>
            <a:ext cx="4114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/>
              <a:t>Численность безработных граждан</a:t>
            </a:r>
            <a:endParaRPr lang="ru-RU" sz="3200" u="sng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378994"/>
              </p:ext>
            </p:extLst>
          </p:nvPr>
        </p:nvGraphicFramePr>
        <p:xfrm>
          <a:off x="1248229" y="2057399"/>
          <a:ext cx="9593942" cy="4677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73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3" name="Прямоугольник 2"/>
          <p:cNvSpPr/>
          <p:nvPr/>
        </p:nvSpPr>
        <p:spPr>
          <a:xfrm>
            <a:off x="4238171" y="1146629"/>
            <a:ext cx="3707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редний</a:t>
            </a:r>
            <a:r>
              <a:rPr lang="tt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доход на душу населения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683165"/>
              </p:ext>
            </p:extLst>
          </p:nvPr>
        </p:nvGraphicFramePr>
        <p:xfrm>
          <a:off x="1683657" y="2057399"/>
          <a:ext cx="9260114" cy="461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036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sp>
        <p:nvSpPr>
          <p:cNvPr id="5" name="Прямоугольник 4"/>
          <p:cNvSpPr/>
          <p:nvPr/>
        </p:nvSpPr>
        <p:spPr>
          <a:xfrm>
            <a:off x="3759200" y="919163"/>
            <a:ext cx="4358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промышленного производства</a:t>
            </a:r>
            <a:endParaRPr lang="ru-RU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767014"/>
              </p:ext>
            </p:extLst>
          </p:nvPr>
        </p:nvGraphicFramePr>
        <p:xfrm>
          <a:off x="580571" y="2656113"/>
          <a:ext cx="10580915" cy="39623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962943">
                  <a:extLst>
                    <a:ext uri="{9D8B030D-6E8A-4147-A177-3AD203B41FA5}">
                      <a16:colId xmlns:a16="http://schemas.microsoft.com/office/drawing/2014/main" val="3673216029"/>
                    </a:ext>
                  </a:extLst>
                </a:gridCol>
                <a:gridCol w="2617972">
                  <a:extLst>
                    <a:ext uri="{9D8B030D-6E8A-4147-A177-3AD203B41FA5}">
                      <a16:colId xmlns:a16="http://schemas.microsoft.com/office/drawing/2014/main" val="3188695986"/>
                    </a:ext>
                  </a:extLst>
                </a:gridCol>
              </a:tblGrid>
              <a:tr h="100801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наименование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объем, млн.руб.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726411"/>
                  </a:ext>
                </a:extLst>
              </a:tr>
              <a:tr h="1386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ООО «Алексеевский молочный завод»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677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389823"/>
                  </a:ext>
                </a:extLst>
              </a:tr>
              <a:tr h="1008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ОАО «Алексеевская керамика»</a:t>
                      </a:r>
                    </a:p>
                    <a:p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275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419897"/>
                  </a:ext>
                </a:extLst>
              </a:tr>
              <a:tr h="560008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ООО «Алексеевская ФХТ»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816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9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2000" cy="97472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63"/>
            <a:ext cx="12191999" cy="69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927</Words>
  <Application>Microsoft Office PowerPoint</Application>
  <PresentationFormat>Широкоэкранный</PresentationFormat>
  <Paragraphs>100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 Egam</dc:creator>
  <cp:lastModifiedBy>User</cp:lastModifiedBy>
  <cp:revision>58</cp:revision>
  <dcterms:created xsi:type="dcterms:W3CDTF">2019-04-18T19:06:13Z</dcterms:created>
  <dcterms:modified xsi:type="dcterms:W3CDTF">2019-11-11T17:13:42Z</dcterms:modified>
</cp:coreProperties>
</file>